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11"/>
  </p:notesMasterIdLst>
  <p:sldIdLst>
    <p:sldId id="922" r:id="rId5"/>
    <p:sldId id="921" r:id="rId6"/>
    <p:sldId id="924" r:id="rId7"/>
    <p:sldId id="925" r:id="rId8"/>
    <p:sldId id="923" r:id="rId9"/>
    <p:sldId id="917" r:id="rId10"/>
  </p:sldIdLst>
  <p:sldSz cx="9144000" cy="5143500" type="screen16x9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9E3000-4D0D-486F-8397-55F64DD6096E}">
          <p14:sldIdLst>
            <p14:sldId id="922"/>
            <p14:sldId id="921"/>
            <p14:sldId id="924"/>
            <p14:sldId id="925"/>
            <p14:sldId id="923"/>
            <p14:sldId id="9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1E"/>
    <a:srgbClr val="B77600"/>
    <a:srgbClr val="987632"/>
    <a:srgbClr val="CC0000"/>
    <a:srgbClr val="FF9900"/>
    <a:srgbClr val="F7F109"/>
    <a:srgbClr val="CCFF33"/>
    <a:srgbClr val="FFCC00"/>
    <a:srgbClr val="66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5407" autoAdjust="0"/>
  </p:normalViewPr>
  <p:slideViewPr>
    <p:cSldViewPr>
      <p:cViewPr>
        <p:scale>
          <a:sx n="100" d="100"/>
          <a:sy n="100" d="100"/>
        </p:scale>
        <p:origin x="666" y="258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30207870100403"/>
          <c:y val="0.13443705448828999"/>
          <c:w val="0.72520140995738558"/>
          <c:h val="0.6585120180679768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'Comp.TTL.Mensual'!$C$13</c:f>
              <c:strCache>
                <c:ptCount val="1"/>
                <c:pt idx="0">
                  <c:v>FOB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'Comp.TTL.Mensual'!$B$14:$B$19</c15:sqref>
                  </c15:fullRef>
                </c:ext>
              </c:extLst>
              <c:f>'Comp.TTL.Mensual'!$B$15:$B$19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'Comp.TTL.Mensual'!$C$14:$C$19</c15:sqref>
                  </c15:fullRef>
                </c:ext>
              </c:extLst>
              <c:f>'Comp.TTL.Mensual'!$C$15:$C$19</c:f>
              <c:numCache>
                <c:formatCode>#,##0.0</c:formatCode>
                <c:ptCount val="5"/>
                <c:pt idx="0">
                  <c:v>381.67666400000002</c:v>
                </c:pt>
                <c:pt idx="1">
                  <c:v>387.323894</c:v>
                </c:pt>
                <c:pt idx="2">
                  <c:v>427.90050400000001</c:v>
                </c:pt>
                <c:pt idx="3">
                  <c:v>422.28389399999998</c:v>
                </c:pt>
                <c:pt idx="4">
                  <c:v>388.01837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7-48DB-A025-AD3F226A1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106571264"/>
        <c:axId val="75956800"/>
      </c:barChart>
      <c:lineChart>
        <c:grouping val="standard"/>
        <c:varyColors val="0"/>
        <c:ser>
          <c:idx val="0"/>
          <c:order val="0"/>
          <c:tx>
            <c:strRef>
              <c:f>'Comp.TTL.Mensual'!$D$13</c:f>
              <c:strCache>
                <c:ptCount val="1"/>
                <c:pt idx="0">
                  <c:v>Var.%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'Comp.TTL.Mensual'!$B$14:$B$19</c15:sqref>
                  </c15:fullRef>
                </c:ext>
              </c:extLst>
              <c:f>'Comp.TTL.Mensual'!$B$15:$B$19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'Comp.TTL.Mensual'!$D$14:$D$19</c15:sqref>
                  </c15:fullRef>
                </c:ext>
              </c:extLst>
              <c:f>'Comp.TTL.Mensual'!$D$15:$D$19</c:f>
              <c:numCache>
                <c:formatCode>0.0%</c:formatCode>
                <c:ptCount val="5"/>
                <c:pt idx="0">
                  <c:v>0</c:v>
                </c:pt>
                <c:pt idx="1">
                  <c:v>1.47958482470911E-2</c:v>
                </c:pt>
                <c:pt idx="2">
                  <c:v>0.10476144288686723</c:v>
                </c:pt>
                <c:pt idx="3">
                  <c:v>-1.3125971919864896E-2</c:v>
                </c:pt>
                <c:pt idx="4">
                  <c:v>-8.1143336240998037E-2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B7-48DB-A025-AD3F226A1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70752"/>
        <c:axId val="75956224"/>
      </c:lineChart>
      <c:valAx>
        <c:axId val="75956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Variación</a:t>
                </a:r>
                <a:r>
                  <a:rPr lang="es-PA" baseline="0" dirty="0"/>
                  <a:t> relativa %</a:t>
                </a:r>
                <a:endParaRPr lang="es-P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570752"/>
        <c:crosses val="autoZero"/>
        <c:crossBetween val="between"/>
      </c:valAx>
      <c:catAx>
        <c:axId val="10657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56224"/>
        <c:crosses val="autoZero"/>
        <c:auto val="1"/>
        <c:lblAlgn val="ctr"/>
        <c:lblOffset val="100"/>
        <c:noMultiLvlLbl val="0"/>
      </c:catAx>
      <c:valAx>
        <c:axId val="759568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Millones</a:t>
                </a:r>
                <a:r>
                  <a:rPr lang="es-PA" baseline="0" dirty="0"/>
                  <a:t> de dólares</a:t>
                </a:r>
                <a:endParaRPr lang="es-P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571264"/>
        <c:crosses val="max"/>
        <c:crossBetween val="between"/>
      </c:valAx>
      <c:catAx>
        <c:axId val="10657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9568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52550169115612"/>
          <c:y val="4.4790567655888111E-2"/>
          <c:w val="0.74899207580983673"/>
          <c:h val="0.649463652574443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'Impactos Positivos y negativos'!$F$3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'Impactos Positivos y negativos'!$B$5:$B$20</c15:sqref>
                  </c15:fullRef>
                </c:ext>
              </c:extLst>
              <c:f>('Impactos Positivos y negativos'!$B$6:$B$7,'Impactos Positivos y negativos'!$B$10:$B$11)</c:f>
              <c:strCache>
                <c:ptCount val="4"/>
                <c:pt idx="0">
                  <c:v>Banano</c:v>
                </c:pt>
                <c:pt idx="1">
                  <c:v>Pescado y filete de pescado </c:v>
                </c:pt>
                <c:pt idx="2">
                  <c:v>Carne de ganado bovino</c:v>
                </c:pt>
                <c:pt idx="3">
                  <c:v>Azúcar sin refinar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'Impactos Positivos y negativos'!$F$5:$F$20</c15:sqref>
                  </c15:fullRef>
                </c:ext>
              </c:extLst>
              <c:f>('Impactos Positivos y negativos'!$F$6:$F$7,'Impactos Positivos y negativos'!$F$10:$F$11)</c:f>
              <c:numCache>
                <c:formatCode>#,##0.00</c:formatCode>
                <c:ptCount val="4"/>
                <c:pt idx="0">
                  <c:v>75.914383999999998</c:v>
                </c:pt>
                <c:pt idx="1">
                  <c:v>27.895472000000002</c:v>
                </c:pt>
                <c:pt idx="2">
                  <c:v>11.730562000000001</c:v>
                </c:pt>
                <c:pt idx="3">
                  <c:v>18.506571000000001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3-45D1-9F2D-48057576A04F}"/>
            </c:ext>
          </c:extLst>
        </c:ser>
        <c:ser>
          <c:idx val="2"/>
          <c:order val="1"/>
          <c:tx>
            <c:strRef>
              <c:f>'Impactos Positivos y negativos'!$G$3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'Impactos Positivos y negativos'!$B$5:$B$20</c15:sqref>
                  </c15:fullRef>
                </c:ext>
              </c:extLst>
              <c:f>('Impactos Positivos y negativos'!$B$6:$B$7,'Impactos Positivos y negativos'!$B$10:$B$11)</c:f>
              <c:strCache>
                <c:ptCount val="4"/>
                <c:pt idx="0">
                  <c:v>Banano</c:v>
                </c:pt>
                <c:pt idx="1">
                  <c:v>Pescado y filete de pescado </c:v>
                </c:pt>
                <c:pt idx="2">
                  <c:v>Carne de ganado bovino</c:v>
                </c:pt>
                <c:pt idx="3">
                  <c:v>Azúcar sin refinar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'Impactos Positivos y negativos'!$G$5:$G$20</c15:sqref>
                  </c15:fullRef>
                </c:ext>
              </c:extLst>
              <c:f>('Impactos Positivos y negativos'!$G$6:$G$7,'Impactos Positivos y negativos'!$G$10:$G$11)</c:f>
              <c:numCache>
                <c:formatCode>#,##0.00</c:formatCode>
                <c:ptCount val="4"/>
                <c:pt idx="0">
                  <c:v>85.442471999999995</c:v>
                </c:pt>
                <c:pt idx="1">
                  <c:v>32.502575999999998</c:v>
                </c:pt>
                <c:pt idx="2">
                  <c:v>22.192449</c:v>
                </c:pt>
                <c:pt idx="3">
                  <c:v>19.965903999999998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3-45D1-9F2D-48057576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06624512"/>
        <c:axId val="75959680"/>
      </c:barChart>
      <c:lineChart>
        <c:grouping val="standard"/>
        <c:varyColors val="0"/>
        <c:ser>
          <c:idx val="3"/>
          <c:order val="2"/>
          <c:tx>
            <c:strRef>
              <c:f>'Impactos Positivos y negativos'!$H$3</c:f>
              <c:strCache>
                <c:ptCount val="1"/>
                <c:pt idx="0">
                  <c:v>Var.%</c:v>
                </c:pt>
              </c:strCache>
            </c:strRef>
          </c:tx>
          <c:spPr>
            <a:ln w="12700" cap="rnd">
              <a:solidFill>
                <a:schemeClr val="dk1">
                  <a:tint val="985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'Impactos Positivos y negativos'!$B$5:$B$20</c15:sqref>
                  </c15:fullRef>
                </c:ext>
              </c:extLst>
              <c:f>('Impactos Positivos y negativos'!$B$6:$B$7,'Impactos Positivos y negativos'!$B$10:$B$11)</c:f>
              <c:strCache>
                <c:ptCount val="4"/>
                <c:pt idx="0">
                  <c:v>Banano</c:v>
                </c:pt>
                <c:pt idx="1">
                  <c:v>Pescado y filete de pescado </c:v>
                </c:pt>
                <c:pt idx="2">
                  <c:v>Carne de ganado bovino</c:v>
                </c:pt>
                <c:pt idx="3">
                  <c:v>Azúcar sin refinar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'Impactos Positivos y negativos'!$H$5:$H$20</c15:sqref>
                  </c15:fullRef>
                </c:ext>
              </c:extLst>
              <c:f>('Impactos Positivos y negativos'!$H$6:$H$7,'Impactos Positivos y negativos'!$H$10:$H$11)</c:f>
              <c:numCache>
                <c:formatCode>0.0%</c:formatCode>
                <c:ptCount val="4"/>
                <c:pt idx="0">
                  <c:v>0.12551097035839739</c:v>
                </c:pt>
                <c:pt idx="1" formatCode="0.00%">
                  <c:v>0.16515597943637575</c:v>
                </c:pt>
                <c:pt idx="2">
                  <c:v>0.89184874518373447</c:v>
                </c:pt>
                <c:pt idx="3">
                  <c:v>7.8854856472330676E-2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F3-45D1-9F2D-48057576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26048"/>
        <c:axId val="75960256"/>
      </c:lineChart>
      <c:catAx>
        <c:axId val="1066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5959680"/>
        <c:crosses val="autoZero"/>
        <c:auto val="1"/>
        <c:lblAlgn val="ctr"/>
        <c:lblOffset val="100"/>
        <c:noMultiLvlLbl val="0"/>
      </c:catAx>
      <c:valAx>
        <c:axId val="75959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Millones de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4512"/>
        <c:crosses val="max"/>
        <c:crossBetween val="between"/>
      </c:valAx>
      <c:catAx>
        <c:axId val="10662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60256"/>
        <c:crosses val="autoZero"/>
        <c:auto val="1"/>
        <c:lblAlgn val="ctr"/>
        <c:lblOffset val="100"/>
        <c:noMultiLvlLbl val="0"/>
      </c:catAx>
      <c:valAx>
        <c:axId val="75960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Variación</a:t>
                </a:r>
                <a:r>
                  <a:rPr lang="es-PA" baseline="0" dirty="0"/>
                  <a:t> relativa %</a:t>
                </a:r>
                <a:endParaRPr lang="es-P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6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7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95136588482723"/>
          <c:y val="7.2717880439488042E-2"/>
          <c:w val="0.78502208546654884"/>
          <c:h val="0.609529385430502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'Impactos Positivos y negativos'!$F$3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'Impactos Positivos y negativos'!$B$5:$B$20</c15:sqref>
                  </c15:fullRef>
                </c:ext>
              </c:extLst>
              <c:f>('Impactos Positivos y negativos'!$B$8:$B$9,'Impactos Positivos y negativos'!$B$12:$B$16)</c:f>
              <c:strCache>
                <c:ptCount val="7"/>
                <c:pt idx="0">
                  <c:v>Harina y aceite de pescado</c:v>
                </c:pt>
                <c:pt idx="1">
                  <c:v>Madera</c:v>
                </c:pt>
                <c:pt idx="2">
                  <c:v>Desechos de acero, cobre y aluminio</c:v>
                </c:pt>
                <c:pt idx="3">
                  <c:v>Café</c:v>
                </c:pt>
                <c:pt idx="4">
                  <c:v>Sandía</c:v>
                </c:pt>
                <c:pt idx="5">
                  <c:v>Camarón </c:v>
                </c:pt>
                <c:pt idx="6">
                  <c:v>Piña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'Impactos Positivos y negativos'!$F$5:$F$20</c15:sqref>
                  </c15:fullRef>
                </c:ext>
              </c:extLst>
              <c:f>('Impactos Positivos y negativos'!$F$8:$F$9,'Impactos Positivos y negativos'!$F$12:$F$16)</c:f>
              <c:numCache>
                <c:formatCode>#,##0.00</c:formatCode>
                <c:ptCount val="7"/>
                <c:pt idx="0">
                  <c:v>40.994788</c:v>
                </c:pt>
                <c:pt idx="1">
                  <c:v>39.027096999999998</c:v>
                </c:pt>
                <c:pt idx="2">
                  <c:v>32.082704999999997</c:v>
                </c:pt>
                <c:pt idx="3">
                  <c:v>16.597003000000001</c:v>
                </c:pt>
                <c:pt idx="4">
                  <c:v>11.561048</c:v>
                </c:pt>
                <c:pt idx="5">
                  <c:v>13.92244</c:v>
                </c:pt>
                <c:pt idx="6">
                  <c:v>6.2972630000000001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C-4760-95E4-3D3FDB4F9A22}"/>
            </c:ext>
          </c:extLst>
        </c:ser>
        <c:ser>
          <c:idx val="2"/>
          <c:order val="1"/>
          <c:tx>
            <c:strRef>
              <c:f>'Impactos Positivos y negativos'!$G$3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'Impactos Positivos y negativos'!$B$5:$B$20</c15:sqref>
                  </c15:fullRef>
                </c:ext>
              </c:extLst>
              <c:f>('Impactos Positivos y negativos'!$B$8:$B$9,'Impactos Positivos y negativos'!$B$12:$B$16)</c:f>
              <c:strCache>
                <c:ptCount val="7"/>
                <c:pt idx="0">
                  <c:v>Harina y aceite de pescado</c:v>
                </c:pt>
                <c:pt idx="1">
                  <c:v>Madera</c:v>
                </c:pt>
                <c:pt idx="2">
                  <c:v>Desechos de acero, cobre y aluminio</c:v>
                </c:pt>
                <c:pt idx="3">
                  <c:v>Café</c:v>
                </c:pt>
                <c:pt idx="4">
                  <c:v>Sandía</c:v>
                </c:pt>
                <c:pt idx="5">
                  <c:v>Camarón </c:v>
                </c:pt>
                <c:pt idx="6">
                  <c:v>Piña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'Impactos Positivos y negativos'!$G$5:$G$20</c15:sqref>
                  </c15:fullRef>
                </c:ext>
              </c:extLst>
              <c:f>('Impactos Positivos y negativos'!$G$8:$G$9,'Impactos Positivos y negativos'!$G$12:$G$16)</c:f>
              <c:numCache>
                <c:formatCode>#,##0.00</c:formatCode>
                <c:ptCount val="7"/>
                <c:pt idx="0">
                  <c:v>31.092375000000001</c:v>
                </c:pt>
                <c:pt idx="1">
                  <c:v>27.082630000000002</c:v>
                </c:pt>
                <c:pt idx="2">
                  <c:v>18.940718</c:v>
                </c:pt>
                <c:pt idx="3">
                  <c:v>14.612811000000001</c:v>
                </c:pt>
                <c:pt idx="4">
                  <c:v>10.257406</c:v>
                </c:pt>
                <c:pt idx="5">
                  <c:v>8.2358989999999999</c:v>
                </c:pt>
                <c:pt idx="6">
                  <c:v>5.0838789999999996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C-4760-95E4-3D3FDB4F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933632"/>
        <c:axId val="75962560"/>
      </c:barChart>
      <c:lineChart>
        <c:grouping val="standard"/>
        <c:varyColors val="0"/>
        <c:ser>
          <c:idx val="3"/>
          <c:order val="2"/>
          <c:tx>
            <c:strRef>
              <c:f>'Impactos Positivos y negativos'!$H$3</c:f>
              <c:strCache>
                <c:ptCount val="1"/>
                <c:pt idx="0">
                  <c:v>Var.%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'Impactos Positivos y negativos'!$B$5:$B$20</c15:sqref>
                  </c15:fullRef>
                </c:ext>
              </c:extLst>
              <c:f>('Impactos Positivos y negativos'!$B$8:$B$9,'Impactos Positivos y negativos'!$B$12:$B$16)</c:f>
              <c:strCache>
                <c:ptCount val="7"/>
                <c:pt idx="0">
                  <c:v>Harina y aceite de pescado</c:v>
                </c:pt>
                <c:pt idx="1">
                  <c:v>Madera</c:v>
                </c:pt>
                <c:pt idx="2">
                  <c:v>Desechos de acero, cobre y aluminio</c:v>
                </c:pt>
                <c:pt idx="3">
                  <c:v>Café</c:v>
                </c:pt>
                <c:pt idx="4">
                  <c:v>Sandía</c:v>
                </c:pt>
                <c:pt idx="5">
                  <c:v>Camarón </c:v>
                </c:pt>
                <c:pt idx="6">
                  <c:v>Piña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'Impactos Positivos y negativos'!$H$5:$H$20</c15:sqref>
                  </c15:fullRef>
                </c:ext>
              </c:extLst>
              <c:f>('Impactos Positivos y negativos'!$H$8:$H$9,'Impactos Positivos y negativos'!$H$12:$H$16)</c:f>
              <c:numCache>
                <c:formatCode>0.0%</c:formatCode>
                <c:ptCount val="7"/>
                <c:pt idx="0">
                  <c:v>-0.24155297497818501</c:v>
                </c:pt>
                <c:pt idx="1">
                  <c:v>-0.30605573865768176</c:v>
                </c:pt>
                <c:pt idx="2">
                  <c:v>-0.40962839635872345</c:v>
                </c:pt>
                <c:pt idx="3">
                  <c:v>-0.1195512225912112</c:v>
                </c:pt>
                <c:pt idx="4">
                  <c:v>-0.11276157663215307</c:v>
                </c:pt>
                <c:pt idx="5">
                  <c:v>-0.40844428131850452</c:v>
                </c:pt>
                <c:pt idx="6">
                  <c:v>-0.19268434556409672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FC-4760-95E4-3D3FDB4F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26560"/>
        <c:axId val="75963136"/>
      </c:lineChart>
      <c:catAx>
        <c:axId val="1009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5962560"/>
        <c:crosses val="autoZero"/>
        <c:auto val="1"/>
        <c:lblAlgn val="ctr"/>
        <c:lblOffset val="100"/>
        <c:noMultiLvlLbl val="0"/>
      </c:catAx>
      <c:valAx>
        <c:axId val="759625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Millones de </a:t>
                </a:r>
                <a:r>
                  <a:rPr lang="es-PA" noProof="0" dirty="0" smtClean="0"/>
                  <a:t>dólares</a:t>
                </a:r>
                <a:endParaRPr lang="es-PA" noProof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0933632"/>
        <c:crosses val="max"/>
        <c:crossBetween val="between"/>
      </c:valAx>
      <c:catAx>
        <c:axId val="10662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63136"/>
        <c:crosses val="autoZero"/>
        <c:auto val="1"/>
        <c:lblAlgn val="ctr"/>
        <c:lblOffset val="100"/>
        <c:noMultiLvlLbl val="0"/>
      </c:catAx>
      <c:valAx>
        <c:axId val="75963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dirty="0"/>
                  <a:t>Variación relativa %</a:t>
                </a:r>
              </a:p>
            </c:rich>
          </c:tx>
          <c:layout>
            <c:manualLayout>
              <c:xMode val="edge"/>
              <c:yMode val="edge"/>
              <c:x val="3.6790862395360002E-2"/>
              <c:y val="0.25776658691460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6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0645577197587E-2"/>
          <c:y val="4.9560834949293267E-2"/>
          <c:w val="0.90688976377952768"/>
          <c:h val="0.900878330101413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0-4672-B4EC-650AB3974E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0-4672-B4EC-650AB3974E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0-4672-B4EC-650AB3974E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0-4672-B4EC-650AB3974E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C8-478A-A0E9-C1A95C9BAF9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8-478A-A0E9-C1A95C9BAF9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18.0%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9879-457A-A22A-CCB65280EF1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6.6%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90-4672-B4EC-650AB3974E6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9.7%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90-4672-B4EC-650AB3974E6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9.2%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890-4672-B4EC-650AB3974E6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2.8%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890-4672-B4EC-650AB3974E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4.4%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C8-478A-A0E9-C1A95C9BAF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7.6%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C8-478A-A0E9-C1A95C9BA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banano</c:v>
                </c:pt>
                <c:pt idx="1">
                  <c:v>pescado</c:v>
                </c:pt>
                <c:pt idx="2">
                  <c:v>sandía</c:v>
                </c:pt>
                <c:pt idx="3">
                  <c:v>harina</c:v>
                </c:pt>
                <c:pt idx="4">
                  <c:v>camarón</c:v>
                </c:pt>
                <c:pt idx="5">
                  <c:v>piña</c:v>
                </c:pt>
                <c:pt idx="6">
                  <c:v>café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0.193</c:v>
                </c:pt>
                <c:pt idx="1">
                  <c:v>0.113</c:v>
                </c:pt>
                <c:pt idx="2">
                  <c:v>3.5000000000000003E-2</c:v>
                </c:pt>
                <c:pt idx="3">
                  <c:v>4.4999999999999998E-2</c:v>
                </c:pt>
                <c:pt idx="4">
                  <c:v>1.9E-2</c:v>
                </c:pt>
                <c:pt idx="5">
                  <c:v>1.7000000000000001E-2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8993184"/>
        <c:axId val="-180900841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B2-4F60-8EBF-05AB2819646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B2-4F60-8EBF-05AB281964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6B2-4F60-8EBF-05AB281964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6B2-4F60-8EBF-05AB281964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6B2-4F60-8EBF-05AB2819646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B2-4F60-8EBF-05AB281964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6B2-4F60-8EBF-05AB28196460}"/>
              </c:ext>
            </c:extLst>
          </c:dPt>
          <c:cat>
            <c:strRef>
              <c:f>Sheet1!$A$2:$A$8</c:f>
              <c:strCache>
                <c:ptCount val="7"/>
                <c:pt idx="0">
                  <c:v>banano</c:v>
                </c:pt>
                <c:pt idx="1">
                  <c:v>pescado</c:v>
                </c:pt>
                <c:pt idx="2">
                  <c:v>sandía</c:v>
                </c:pt>
                <c:pt idx="3">
                  <c:v>harina</c:v>
                </c:pt>
                <c:pt idx="4">
                  <c:v>camarón</c:v>
                </c:pt>
                <c:pt idx="5">
                  <c:v>piña</c:v>
                </c:pt>
                <c:pt idx="6">
                  <c:v>café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0.193</c:v>
                </c:pt>
                <c:pt idx="1">
                  <c:v>0.88700000000000001</c:v>
                </c:pt>
                <c:pt idx="2">
                  <c:v>0.96499999999999997</c:v>
                </c:pt>
                <c:pt idx="3">
                  <c:v>0.95499999999999996</c:v>
                </c:pt>
                <c:pt idx="4">
                  <c:v>0.98099999999999998</c:v>
                </c:pt>
                <c:pt idx="5">
                  <c:v>0.98299999999999998</c:v>
                </c:pt>
                <c:pt idx="6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3531440"/>
        <c:axId val="447968368"/>
      </c:barChart>
      <c:catAx>
        <c:axId val="-1808993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416"/>
        <c:crosses val="autoZero"/>
        <c:auto val="1"/>
        <c:lblAlgn val="ctr"/>
        <c:lblOffset val="100"/>
        <c:noMultiLvlLbl val="0"/>
      </c:catAx>
      <c:valAx>
        <c:axId val="-180900841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3184"/>
        <c:crosses val="autoZero"/>
        <c:crossBetween val="between"/>
      </c:valAx>
      <c:valAx>
        <c:axId val="4479683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13531440"/>
        <c:crosses val="autoZero"/>
        <c:crossBetween val="between"/>
      </c:valAx>
      <c:catAx>
        <c:axId val="31353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96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4-4EBD-A72A-5E74EB8439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4-4EBD-A72A-5E74EB8439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4-4EBD-A72A-5E74EB8439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4-4EBD-A72A-5E74EB8439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6A-4F90-8D0B-BAF596D6A7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A-4F90-8D0B-BAF596D6A7A3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22.0%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400C-48E9-9E2A-9F05A3AF59B7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8.4%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C4-4EBD-A72A-5E74EB8439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8.0%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C4-4EBD-A72A-5E74EB84395D}"/>
                </c:ext>
              </c:extLst>
            </c:dLbl>
            <c:dLbl>
              <c:idx val="3"/>
              <c:layout>
                <c:manualLayout>
                  <c:x val="-0.32102529124648893"/>
                  <c:y val="-0.107141820675300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C4-4EBD-A72A-5E74EB84395D}"/>
                </c:ext>
              </c:extLst>
            </c:dLbl>
            <c:dLbl>
              <c:idx val="4"/>
              <c:layout>
                <c:manualLayout>
                  <c:x val="-0.32833523276695675"/>
                  <c:y val="-0.115713166329324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EC4-4EBD-A72A-5E74EB84395D}"/>
                </c:ext>
              </c:extLst>
            </c:dLbl>
            <c:dLbl>
              <c:idx val="5"/>
              <c:layout>
                <c:manualLayout>
                  <c:x val="-0.32102529124648893"/>
                  <c:y val="-0.111427493502312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A-4F90-8D0B-BAF596D6A7A3}"/>
                </c:ext>
              </c:extLst>
            </c:dLbl>
            <c:dLbl>
              <c:idx val="6"/>
              <c:layout>
                <c:manualLayout>
                  <c:x val="-0.32102529124648893"/>
                  <c:y val="0.342854163615515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6A-4F90-8D0B-BAF596D6A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banana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camaron</c:v>
                </c:pt>
                <c:pt idx="5">
                  <c:v>sandia</c:v>
                </c:pt>
                <c:pt idx="6">
                  <c:v>piña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0.19289503047430009</c:v>
                </c:pt>
                <c:pt idx="1">
                  <c:v>0.10451535489803584</c:v>
                </c:pt>
                <c:pt idx="2">
                  <c:v>6.475298154720853E-2</c:v>
                </c:pt>
                <c:pt idx="3">
                  <c:v>3.7778880497008636E-2</c:v>
                </c:pt>
                <c:pt idx="4">
                  <c:v>4.630579712582774E-2</c:v>
                </c:pt>
                <c:pt idx="5">
                  <c:v>1.7290730990709123E-2</c:v>
                </c:pt>
                <c:pt idx="6">
                  <c:v>1.4941378324277953E-2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9008960"/>
        <c:axId val="-180899209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A87-4997-9DE8-312A5F7B285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87-4997-9DE8-312A5F7B285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A87-4997-9DE8-312A5F7B285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87-4997-9DE8-312A5F7B285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A87-4997-9DE8-312A5F7B285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87-4997-9DE8-312A5F7B285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A87-4997-9DE8-312A5F7B2856}"/>
              </c:ext>
            </c:extLst>
          </c:dPt>
          <c:cat>
            <c:strRef>
              <c:f>Sheet1!$A$2:$A$8</c:f>
              <c:strCache>
                <c:ptCount val="7"/>
                <c:pt idx="0">
                  <c:v>banana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camaron</c:v>
                </c:pt>
                <c:pt idx="5">
                  <c:v>sandia</c:v>
                </c:pt>
                <c:pt idx="6">
                  <c:v>piña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0.80710496952569988</c:v>
                </c:pt>
                <c:pt idx="1">
                  <c:v>0.89548464510196413</c:v>
                </c:pt>
                <c:pt idx="2">
                  <c:v>0.93524701845279146</c:v>
                </c:pt>
                <c:pt idx="3">
                  <c:v>0.96222111950299138</c:v>
                </c:pt>
                <c:pt idx="4">
                  <c:v>0.95369420287417228</c:v>
                </c:pt>
                <c:pt idx="5">
                  <c:v>0.9827092690092909</c:v>
                </c:pt>
                <c:pt idx="6">
                  <c:v>0.985058621675722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09914160"/>
        <c:axId val="447372592"/>
      </c:barChart>
      <c:catAx>
        <c:axId val="-1809008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2096"/>
        <c:crosses val="autoZero"/>
        <c:auto val="1"/>
        <c:lblAlgn val="ctr"/>
        <c:lblOffset val="100"/>
        <c:noMultiLvlLbl val="0"/>
      </c:catAx>
      <c:valAx>
        <c:axId val="-180899209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960"/>
        <c:crosses val="autoZero"/>
        <c:crossBetween val="between"/>
      </c:valAx>
      <c:valAx>
        <c:axId val="4473725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509914160"/>
        <c:crosses val="autoZero"/>
        <c:crossBetween val="between"/>
      </c:valAx>
      <c:catAx>
        <c:axId val="50991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37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E55C13-D813-4663-8DEE-FEA4BF26467E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9CA4E-B570-48A0-BA22-DE504471EF1A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317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427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3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5779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591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9599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8503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92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0434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01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663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1626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6469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217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1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7195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87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180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97602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93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11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3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45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711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734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46259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8774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0760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a" descr="Mapa de Norteamérica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6" cy="2286001"/>
          </a:xfrm>
        </p:spPr>
        <p:txBody>
          <a:bodyPr rtlCol="0">
            <a:normAutofit/>
          </a:bodyPr>
          <a:lstStyle>
            <a:lvl1pPr>
              <a:defRPr sz="33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3" cy="8572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05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587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72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01586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39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5125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6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2505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501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1FBE5-C484-4BCA-A3AA-9580E4E4D762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7435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545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33020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0024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0369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6004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046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547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53674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264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6" cy="1771649"/>
          </a:xfrm>
        </p:spPr>
        <p:txBody>
          <a:bodyPr rtlCol="0" anchor="b">
            <a:normAutofit/>
          </a:bodyPr>
          <a:lstStyle>
            <a:lvl1pPr algn="l">
              <a:defRPr sz="33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DF7D1-80B5-400F-8632-6771598A5781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1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2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8975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0491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2181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707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026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768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642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231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88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70117-A5F3-49D7-BC8B-6E4A0E9D29AE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6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7881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0264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6405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831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3999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23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4A2AD-3C2D-44F0-8327-2C2A24CDF8DA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6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A605E-10DB-4F3E-951E-4D6CD28397BE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79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DD5F98-7049-4142-8CFC-E0FCDA217BB9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73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3D658-11B2-42B7-B1A5-7006A0F82D7D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9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1158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90F6F-65C4-48A2-867C-DEB2B02D04CC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87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2928F-3E31-4EBC-B372-5A42C9B3805C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0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514350"/>
            <a:ext cx="1601153" cy="4114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1A855-3B54-417F-9667-4D97047369ED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2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5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79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84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0" indent="-18568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8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94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292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6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096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62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39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2712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88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29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1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1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4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10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190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800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8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521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37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2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520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54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buSzPct val="100000"/>
              <a:defRPr sz="1100"/>
            </a:lvl3pPr>
            <a:lvl4pPr marL="385664" indent="-128555">
              <a:buClr>
                <a:schemeClr val="accent2"/>
              </a:buClr>
              <a:buSzPct val="100000"/>
              <a:defRPr sz="1100"/>
            </a:lvl4pPr>
            <a:lvl5pPr>
              <a:buClr>
                <a:schemeClr val="accent2"/>
              </a:buClr>
              <a:buSzPct val="10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812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43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690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4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7045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5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15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6060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7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5100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435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15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557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1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2622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43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760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1686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45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089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598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12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485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24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58910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455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298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0675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55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6445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6618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781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0630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83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34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1149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00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8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84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199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241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83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242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044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439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97833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396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090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901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88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32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8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4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90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61" Type="http://schemas.openxmlformats.org/officeDocument/2006/relationships/hyperlink" Target="https://www.facebook.com/" TargetMode="External"/><Relationship Id="rId1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86.xml"/><Relationship Id="rId61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76" Type="http://schemas.openxmlformats.org/officeDocument/2006/relationships/hyperlink" Target="https://www.facebook.com/" TargetMode="External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444B-A0D8-4987-BB80-73CF6A3CB917}" type="datetimeFigureOut">
              <a:rPr lang="es-PA" smtClean="0"/>
              <a:pPr/>
              <a:t>15/9/20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327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06864" y="4836320"/>
            <a:ext cx="4979929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15453" y="4836320"/>
            <a:ext cx="1047467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0818A627-F158-453F-81F0-08C0F51A737D}" type="datetime1">
              <a:rPr lang="es-ES" noProof="0" smtClean="0"/>
              <a:t>15/09/2020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3080" y="4836320"/>
            <a:ext cx="857474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19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21"/>
            <a:ext cx="1620957" cy="230833"/>
          </a:xfrm>
          <a:prstGeom prst="rect">
            <a:avLst/>
          </a:prstGeom>
        </p:spPr>
        <p:txBody>
          <a:bodyPr vert="horz" wrap="square" lIns="91418" tIns="45709" rIns="91418" bIns="4570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27"/>
            <a:ext cx="104568" cy="246221"/>
          </a:xfrm>
          <a:prstGeom prst="rect">
            <a:avLst/>
          </a:prstGeom>
        </p:spPr>
        <p:txBody>
          <a:bodyPr vert="horz" wrap="none" lIns="91418" tIns="45709" rIns="91418" bIns="4570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‹Nº›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6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87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txStyles>
    <p:titleStyle>
      <a:lvl1pPr algn="ctr" defTabSz="91413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1" indent="-172990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84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86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0"/>
            <a:ext cx="1620957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16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‹Nº›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5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76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hlinkClick r:id="rId77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hlinkClick r:id="rId78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015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02" r:id="rId70"/>
    <p:sldLayoutId id="2147483803" r:id="rId71"/>
    <p:sldLayoutId id="2147483804" r:id="rId72"/>
    <p:sldLayoutId id="2147483805" r:id="rId73"/>
    <p:sldLayoutId id="2147483806" r:id="rId7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6" Type="http://schemas.openxmlformats.org/officeDocument/2006/relationships/image" Target="../media/image9.png"/><Relationship Id="rId8" Type="http://schemas.openxmlformats.org/officeDocument/2006/relationships/image" Target="NULL"/><Relationship Id="rId3" Type="http://schemas.openxmlformats.org/officeDocument/2006/relationships/image" Target="../media/image1.png"/><Relationship Id="rId12" Type="http://schemas.openxmlformats.org/officeDocument/2006/relationships/image" Target="../media/image9.svg"/><Relationship Id="rId25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8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08.xml"/><Relationship Id="rId24" Type="http://schemas.openxmlformats.org/officeDocument/2006/relationships/image" Target="../media/image18.svg"/><Relationship Id="rId28" Type="http://schemas.openxmlformats.org/officeDocument/2006/relationships/image" Target="../media/image11.png"/><Relationship Id="rId5" Type="http://schemas.openxmlformats.org/officeDocument/2006/relationships/image" Target="../media/image12.svg"/><Relationship Id="rId19" Type="http://schemas.openxmlformats.org/officeDocument/2006/relationships/image" Target="../media/image7.png"/><Relationship Id="rId4" Type="http://schemas.openxmlformats.org/officeDocument/2006/relationships/image" Target="../media/image6.png"/><Relationship Id="rId27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hyperlink" Target="https://es.wikipedia.org/wiki/Az%C3%BAcar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.png"/><Relationship Id="rId5" Type="http://schemas.openxmlformats.org/officeDocument/2006/relationships/hyperlink" Target="http://floreshurtado.wordpress.com/2012/04/13/el-consumo-excesivo-de-carnes-rojas-y-sus-desventajas/" TargetMode="External"/><Relationship Id="rId10" Type="http://schemas.openxmlformats.org/officeDocument/2006/relationships/image" Target="../media/image17.jpg"/><Relationship Id="rId4" Type="http://schemas.openxmlformats.org/officeDocument/2006/relationships/image" Target="../media/image14.jpg"/><Relationship Id="rId9" Type="http://schemas.openxmlformats.org/officeDocument/2006/relationships/hyperlink" Target="https://pxhere.com/es/photo/1286808" TargetMode="External"/><Relationship Id="rId14" Type="http://schemas.openxmlformats.org/officeDocument/2006/relationships/hyperlink" Target="http://tecnologiapirineos.blogspot.com/2013/04/reciclaje-del-acero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NULL"/><Relationship Id="rId3" Type="http://schemas.openxmlformats.org/officeDocument/2006/relationships/chart" Target="../charts/chart4.xml"/><Relationship Id="rId21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23" Type="http://schemas.openxmlformats.org/officeDocument/2006/relationships/image" Target="../media/image9.png"/><Relationship Id="rId19" Type="http://schemas.openxmlformats.org/officeDocument/2006/relationships/image" Target="../media/image3.png"/><Relationship Id="rId4" Type="http://schemas.openxmlformats.org/officeDocument/2006/relationships/chart" Target="../charts/chart5.xml"/><Relationship Id="rId22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53011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3595" y="1062991"/>
            <a:ext cx="7886700" cy="1370886"/>
          </a:xfrm>
        </p:spPr>
        <p:txBody>
          <a:bodyPr>
            <a:normAutofit/>
          </a:bodyPr>
          <a:lstStyle/>
          <a:p>
            <a:pPr algn="ctr"/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Indicadores Económicos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Contraloría General de la República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- </a:t>
            </a:r>
            <a:r>
              <a:rPr lang="es-ES" sz="1800" dirty="0" smtClean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JULIO</a:t>
            </a: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2019 - 2020</a:t>
            </a:r>
          </a:p>
        </p:txBody>
      </p:sp>
      <p:pic>
        <p:nvPicPr>
          <p:cNvPr id="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51870"/>
            <a:ext cx="4141520" cy="10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68B663-BF78-4E46-8D5F-707E3954957B}"/>
              </a:ext>
            </a:extLst>
          </p:cNvPr>
          <p:cNvSpPr/>
          <p:nvPr/>
        </p:nvSpPr>
        <p:spPr>
          <a:xfrm>
            <a:off x="0" y="188601"/>
            <a:ext cx="9151524" cy="523220"/>
          </a:xfrm>
          <a:prstGeom prst="rect">
            <a:avLst/>
          </a:prstGeom>
          <a:gradFill flip="none" rotWithShape="1">
            <a:gsLst>
              <a:gs pos="0">
                <a:srgbClr val="154064">
                  <a:alpha val="75000"/>
                </a:srgb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758BD8-2962-4938-8DF1-F437B31AAA6E}"/>
              </a:ext>
            </a:extLst>
          </p:cNvPr>
          <p:cNvSpPr txBox="1"/>
          <p:nvPr/>
        </p:nvSpPr>
        <p:spPr>
          <a:xfrm>
            <a:off x="2755591" y="2965594"/>
            <a:ext cx="37418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Elaborado por: Dirección Nacional de Exportaciones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Departamento de Análisis Comercial y Económico</a:t>
            </a:r>
          </a:p>
          <a:p>
            <a:endParaRPr lang="es-P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D936550-66EC-4A99-BA91-B651E7B36BA7}"/>
              </a:ext>
            </a:extLst>
          </p:cNvPr>
          <p:cNvSpPr/>
          <p:nvPr/>
        </p:nvSpPr>
        <p:spPr>
          <a:xfrm>
            <a:off x="38945" y="4804946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800" b="1" dirty="0"/>
              <a:t>Fuente: Contraloría General de la República</a:t>
            </a:r>
          </a:p>
          <a:p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pic>
        <p:nvPicPr>
          <p:cNvPr id="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1"/>
            <a:ext cx="9144000" cy="832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6" y="109218"/>
            <a:ext cx="2627785" cy="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5">
            <a:extLst>
              <a:ext uri="{FF2B5EF4-FFF2-40B4-BE49-F238E27FC236}">
                <a16:creationId xmlns:a16="http://schemas.microsoft.com/office/drawing/2014/main" id="{0F0610AF-E0F0-4624-8053-6F232ABB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1737"/>
            <a:ext cx="8229600" cy="709363"/>
          </a:xfrm>
        </p:spPr>
        <p:txBody>
          <a:bodyPr>
            <a:noAutofit/>
          </a:bodyPr>
          <a:lstStyle/>
          <a:p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de Exportaciones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</a:t>
            </a:r>
            <a:r>
              <a:rPr lang="es-PA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Julio </a:t>
            </a: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2016 - 2020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(en millones de USD</a:t>
            </a: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x-none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40290"/>
              </p:ext>
            </p:extLst>
          </p:nvPr>
        </p:nvGraphicFramePr>
        <p:xfrm>
          <a:off x="971600" y="942059"/>
          <a:ext cx="7216857" cy="354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8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1">
            <a:extLst>
              <a:ext uri="{FF2B5EF4-FFF2-40B4-BE49-F238E27FC236}">
                <a16:creationId xmlns:a16="http://schemas.microsoft.com/office/drawing/2014/main" id="{BA92F1B8-AC0F-4D1E-B591-AC3AF789EFF5}"/>
              </a:ext>
            </a:extLst>
          </p:cNvPr>
          <p:cNvSpPr/>
          <p:nvPr/>
        </p:nvSpPr>
        <p:spPr>
          <a:xfrm rot="236993">
            <a:off x="6264609" y="3934457"/>
            <a:ext cx="533275" cy="541045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+1.8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+19.3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+26.6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Open Sans Light"/>
              </a:rPr>
              <a:t>+110.5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</a:rPr>
              <a:t>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-4727" y="4814683"/>
            <a:ext cx="452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4727" y="-21470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170" y="177602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positivos 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Julio 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2019-2020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14" y="97367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247770" y="1228371"/>
            <a:ext cx="2489883" cy="543709"/>
            <a:chOff x="660065" y="1240378"/>
            <a:chExt cx="2786092" cy="543709"/>
          </a:xfrm>
          <a:solidFill>
            <a:schemeClr val="bg2"/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1" y="1320035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85.44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Banano</a:t>
              </a:r>
            </a:p>
          </p:txBody>
        </p:sp>
      </p:grpSp>
      <p:pic>
        <p:nvPicPr>
          <p:cNvPr id="32" name="Picture 2" descr="Resultado de imagen de banana icono">
            <a:extLst>
              <a:ext uri="{FF2B5EF4-FFF2-40B4-BE49-F238E27FC236}">
                <a16:creationId xmlns:a16="http://schemas.microsoft.com/office/drawing/2014/main" id="{CC2C605C-274E-46A0-9E5A-F39A08A8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80" y="1288348"/>
            <a:ext cx="392696" cy="3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252571" y="3066007"/>
            <a:ext cx="2489882" cy="543709"/>
            <a:chOff x="660065" y="1240378"/>
            <a:chExt cx="2786091" cy="543709"/>
          </a:xfrm>
          <a:solidFill>
            <a:schemeClr val="bg2"/>
          </a:solidFill>
        </p:grpSpPr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2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0" y="1355648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22.19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Carne de Ganado bovino</a:t>
              </a:r>
              <a:endParaRPr lang="es-PA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691" y="4021098"/>
            <a:ext cx="248638" cy="340081"/>
          </a:xfrm>
          <a:prstGeom prst="rect">
            <a:avLst/>
          </a:prstGeom>
        </p:spPr>
      </p:pic>
      <p:pic>
        <p:nvPicPr>
          <p:cNvPr id="41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16" y="3206010"/>
            <a:ext cx="405752" cy="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247769" y="2111796"/>
            <a:ext cx="2489883" cy="543709"/>
            <a:chOff x="660065" y="1240378"/>
            <a:chExt cx="2786092" cy="543709"/>
          </a:xfrm>
          <a:solidFill>
            <a:schemeClr val="bg2"/>
          </a:solidFill>
        </p:grpSpPr>
        <p:sp>
          <p:nvSpPr>
            <p:cNvPr id="54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1" y="1320035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32.50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Pescado y filete de pescado</a:t>
              </a:r>
            </a:p>
          </p:txBody>
        </p:sp>
      </p:grpSp>
      <p:pic>
        <p:nvPicPr>
          <p:cNvPr id="7" name="Gráfico 6" descr="Competición">
            <a:extLst>
              <a:ext uri="{FF2B5EF4-FFF2-40B4-BE49-F238E27FC236}">
                <a16:creationId xmlns:a16="http://schemas.microsoft.com/office/drawing/2014/main" id="{FCF2F7D1-34FF-4B28-A3F8-06880DC908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5414" y="2198278"/>
            <a:ext cx="403942" cy="392613"/>
          </a:xfrm>
          <a:prstGeom prst="rect">
            <a:avLst/>
          </a:prstGeom>
        </p:spPr>
      </p:pic>
      <p:sp>
        <p:nvSpPr>
          <p:cNvPr id="56" name="Rectangle 52">
            <a:extLst>
              <a:ext uri="{FF2B5EF4-FFF2-40B4-BE49-F238E27FC236}">
                <a16:creationId xmlns:a16="http://schemas.microsoft.com/office/drawing/2014/main" id="{B38CEBBF-F3D7-4FB8-AE73-8B78C7399BE3}"/>
              </a:ext>
            </a:extLst>
          </p:cNvPr>
          <p:cNvSpPr/>
          <p:nvPr/>
        </p:nvSpPr>
        <p:spPr>
          <a:xfrm>
            <a:off x="6880595" y="4021098"/>
            <a:ext cx="1711692" cy="4062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defTabSz="914378">
              <a:lnSpc>
                <a:spcPct val="85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US$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19.97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 defTabSz="914378">
              <a:lnSpc>
                <a:spcPct val="85000"/>
              </a:lnSpc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Azúcar sin refinar</a:t>
            </a:r>
            <a:endParaRPr lang="es-PA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200-00003E3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413834"/>
              </p:ext>
            </p:extLst>
          </p:nvPr>
        </p:nvGraphicFramePr>
        <p:xfrm>
          <a:off x="179512" y="1087914"/>
          <a:ext cx="5768539" cy="370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AutoShape 6" descr="Bretonne Pie Noir Alfombra Piel Cuero Vacuno, Alfombra, blanco, mueble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252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304821" y="3240908"/>
            <a:ext cx="517405" cy="49955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1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90963" y="2084559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-43.6%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05640" y="775472"/>
            <a:ext cx="61835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-50.0%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17A631-01D1-4232-B12F-5A538D55E422}"/>
              </a:ext>
            </a:extLst>
          </p:cNvPr>
          <p:cNvSpPr/>
          <p:nvPr/>
        </p:nvSpPr>
        <p:spPr>
          <a:xfrm>
            <a:off x="33139" y="4788509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7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0367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2"/>
          <p:cNvSpPr>
            <a:spLocks noGrp="1"/>
          </p:cNvSpPr>
          <p:nvPr>
            <p:ph type="title"/>
          </p:nvPr>
        </p:nvSpPr>
        <p:spPr>
          <a:xfrm>
            <a:off x="290887" y="161634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negativos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</a:t>
            </a:r>
            <a:r>
              <a:rPr lang="es-MX" sz="1600" kern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Julio </a:t>
            </a: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2019-2020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62" y="64865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51">
            <a:extLst>
              <a:ext uri="{FF2B5EF4-FFF2-40B4-BE49-F238E27FC236}">
                <a16:creationId xmlns:a16="http://schemas.microsoft.com/office/drawing/2014/main" id="{67125E0A-3CE1-4984-B1C4-6F94FCB391AC}"/>
              </a:ext>
            </a:extLst>
          </p:cNvPr>
          <p:cNvSpPr/>
          <p:nvPr/>
        </p:nvSpPr>
        <p:spPr>
          <a:xfrm>
            <a:off x="6973052" y="1561071"/>
            <a:ext cx="1591595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27.08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200" i="0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Madera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1" name="Oval 48">
            <a:extLst>
              <a:ext uri="{FF2B5EF4-FFF2-40B4-BE49-F238E27FC236}">
                <a16:creationId xmlns:a16="http://schemas.microsoft.com/office/drawing/2014/main" id="{E958B10F-C30C-407E-BDA7-F21CA17A5F75}"/>
              </a:ext>
            </a:extLst>
          </p:cNvPr>
          <p:cNvSpPr/>
          <p:nvPr/>
        </p:nvSpPr>
        <p:spPr>
          <a:xfrm>
            <a:off x="6304821" y="1497778"/>
            <a:ext cx="507506" cy="472223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DED7E992-C85F-4893-9E14-F9340FBAC74A}"/>
              </a:ext>
            </a:extLst>
          </p:cNvPr>
          <p:cNvGrpSpPr/>
          <p:nvPr/>
        </p:nvGrpSpPr>
        <p:grpSpPr>
          <a:xfrm>
            <a:off x="6294085" y="920267"/>
            <a:ext cx="2454379" cy="507720"/>
            <a:chOff x="-889067" y="2146136"/>
            <a:chExt cx="2924518" cy="1124399"/>
          </a:xfrm>
        </p:grpSpPr>
        <p:sp>
          <p:nvSpPr>
            <p:cNvPr id="46" name="Oval 47">
              <a:extLst>
                <a:ext uri="{FF2B5EF4-FFF2-40B4-BE49-F238E27FC236}">
                  <a16:creationId xmlns:a16="http://schemas.microsoft.com/office/drawing/2014/main" id="{A6063A3E-FC33-4B76-8069-50832C433845}"/>
                </a:ext>
              </a:extLst>
            </p:cNvPr>
            <p:cNvSpPr/>
            <p:nvPr/>
          </p:nvSpPr>
          <p:spPr>
            <a:xfrm>
              <a:off x="-889067" y="2146136"/>
              <a:ext cx="632447" cy="112439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0447A274-F5D1-4847-83DF-8EA259DCD5FE}"/>
                </a:ext>
              </a:extLst>
            </p:cNvPr>
            <p:cNvSpPr/>
            <p:nvPr/>
          </p:nvSpPr>
          <p:spPr>
            <a:xfrm>
              <a:off x="-80477" y="2261776"/>
              <a:ext cx="2115928" cy="89971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US$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</a:t>
              </a:r>
              <a:r>
                <a:rPr lang="en-US" sz="1200" noProof="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1.09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A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Harina </a:t>
              </a:r>
              <a:r>
                <a:rPr lang="es-PA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y aceite de pescado</a:t>
              </a:r>
              <a:endParaRPr kumimoji="0" lang="es-PA" sz="1200" i="0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4" name="Rectangle 51">
            <a:extLst>
              <a:ext uri="{FF2B5EF4-FFF2-40B4-BE49-F238E27FC236}">
                <a16:creationId xmlns:a16="http://schemas.microsoft.com/office/drawing/2014/main" id="{588D1F99-96E8-4B48-8E31-CA22F9D0540E}"/>
              </a:ext>
            </a:extLst>
          </p:cNvPr>
          <p:cNvSpPr/>
          <p:nvPr/>
        </p:nvSpPr>
        <p:spPr>
          <a:xfrm>
            <a:off x="6962883" y="3898686"/>
            <a:ext cx="993493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8.24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Camarón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7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304822" y="2651636"/>
            <a:ext cx="517405" cy="49955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3" name="Oval 1" descr="Tocón de árbol">
            <a:extLst>
              <a:ext uri="{FF2B5EF4-FFF2-40B4-BE49-F238E27FC236}">
                <a16:creationId xmlns:a16="http://schemas.microsoft.com/office/drawing/2014/main" id="{C184DEFD-CD92-4206-BB5A-2332DB130EA8}"/>
              </a:ext>
            </a:extLst>
          </p:cNvPr>
          <p:cNvSpPr/>
          <p:nvPr/>
        </p:nvSpPr>
        <p:spPr>
          <a:xfrm>
            <a:off x="6378388" y="1504788"/>
            <a:ext cx="348279" cy="46911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3200" dirty="0">
              <a:solidFill>
                <a:srgbClr val="2B2B2D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90963" y="3832144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id="{0447A274-F5D1-4847-83DF-8EA259DCD5FE}"/>
              </a:ext>
            </a:extLst>
          </p:cNvPr>
          <p:cNvSpPr/>
          <p:nvPr/>
        </p:nvSpPr>
        <p:spPr>
          <a:xfrm>
            <a:off x="6951233" y="4370214"/>
            <a:ext cx="1356388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5.08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Piña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9" name="Rectangle 51">
            <a:extLst>
              <a:ext uri="{FF2B5EF4-FFF2-40B4-BE49-F238E27FC236}">
                <a16:creationId xmlns:a16="http://schemas.microsoft.com/office/drawing/2014/main" id="{0447A274-F5D1-4847-83DF-8EA259DCD5FE}"/>
              </a:ext>
            </a:extLst>
          </p:cNvPr>
          <p:cNvSpPr/>
          <p:nvPr/>
        </p:nvSpPr>
        <p:spPr>
          <a:xfrm>
            <a:off x="6964239" y="2691183"/>
            <a:ext cx="1356388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14.61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</a:t>
            </a: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afé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9" name="Gráfico 8" descr="Granos de café">
            <a:extLst>
              <a:ext uri="{FF2B5EF4-FFF2-40B4-BE49-F238E27FC236}">
                <a16:creationId xmlns:a16="http://schemas.microsoft.com/office/drawing/2014/main" id="{5FEFAF3B-48A0-4F2A-87F9-67A216473CA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3818" y="2727891"/>
            <a:ext cx="332848" cy="332848"/>
          </a:xfrm>
          <a:prstGeom prst="rect">
            <a:avLst/>
          </a:prstGeom>
        </p:spPr>
      </p:pic>
      <p:pic>
        <p:nvPicPr>
          <p:cNvPr id="42" name="Gráfico 4" descr="Sandía">
            <a:extLst>
              <a:ext uri="{FF2B5EF4-FFF2-40B4-BE49-F238E27FC236}">
                <a16:creationId xmlns:a16="http://schemas.microsoft.com/office/drawing/2014/main" id="{B4F97614-656F-44C3-B7BC-F21E288DA1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41002" y="3271631"/>
            <a:ext cx="417326" cy="417326"/>
          </a:xfrm>
          <a:prstGeom prst="rect">
            <a:avLst/>
          </a:prstGeom>
        </p:spPr>
      </p:pic>
      <p:sp>
        <p:nvSpPr>
          <p:cNvPr id="43" name="Rectangle 51">
            <a:extLst>
              <a:ext uri="{FF2B5EF4-FFF2-40B4-BE49-F238E27FC236}">
                <a16:creationId xmlns:a16="http://schemas.microsoft.com/office/drawing/2014/main" id="{588D1F99-96E8-4B48-8E31-CA22F9D0540E}"/>
              </a:ext>
            </a:extLst>
          </p:cNvPr>
          <p:cNvSpPr/>
          <p:nvPr/>
        </p:nvSpPr>
        <p:spPr>
          <a:xfrm>
            <a:off x="6973052" y="3287551"/>
            <a:ext cx="1141532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10.26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Sandía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522006"/>
              </p:ext>
            </p:extLst>
          </p:nvPr>
        </p:nvGraphicFramePr>
        <p:xfrm>
          <a:off x="98454" y="924066"/>
          <a:ext cx="5954821" cy="378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pic>
        <p:nvPicPr>
          <p:cNvPr id="45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29358" y="1027879"/>
            <a:ext cx="289386" cy="2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90963" y="4370692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C6F50518-B536-4F18-AC78-B397512C82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4788344">
            <a:off x="6304416" y="3806019"/>
            <a:ext cx="524301" cy="53039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677172C-6723-44E7-9869-F6EAC9824BD7}"/>
              </a:ext>
            </a:extLst>
          </p:cNvPr>
          <p:cNvGrpSpPr/>
          <p:nvPr/>
        </p:nvGrpSpPr>
        <p:grpSpPr>
          <a:xfrm>
            <a:off x="6384412" y="2085667"/>
            <a:ext cx="2529538" cy="550151"/>
            <a:chOff x="6379820" y="2004611"/>
            <a:chExt cx="2529538" cy="55015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F33059-BCC1-4CA2-B364-C3F5E67F458B}"/>
                </a:ext>
              </a:extLst>
            </p:cNvPr>
            <p:cNvSpPr/>
            <p:nvPr/>
          </p:nvSpPr>
          <p:spPr>
            <a:xfrm>
              <a:off x="6959461" y="2004611"/>
              <a:ext cx="1949897" cy="55015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U.S$ </a:t>
              </a:r>
              <a:r>
                <a:rPr 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18.94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Desechos de acero, cobre, y </a:t>
              </a:r>
              <a:r>
                <a:rPr lang="es-CR" sz="115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aluminio</a:t>
              </a:r>
              <a:endParaRPr kumimoji="0" lang="es-CR" sz="115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Oval 47" descr="Reciclaje">
              <a:extLst>
                <a:ext uri="{FF2B5EF4-FFF2-40B4-BE49-F238E27FC236}">
                  <a16:creationId xmlns:a16="http://schemas.microsoft.com/office/drawing/2014/main" id="{08C4AE72-C78E-460A-B05F-E14D9FE692D9}"/>
                </a:ext>
              </a:extLst>
            </p:cNvPr>
            <p:cNvSpPr/>
            <p:nvPr/>
          </p:nvSpPr>
          <p:spPr>
            <a:xfrm>
              <a:off x="6379820" y="2066215"/>
              <a:ext cx="342255" cy="391995"/>
            </a:xfrm>
            <a:prstGeom prst="ellipse">
              <a:avLst/>
            </a:pr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50" name="Gráfico 5" descr="Piña">
            <a:extLst>
              <a:ext uri="{FF2B5EF4-FFF2-40B4-BE49-F238E27FC236}">
                <a16:creationId xmlns:a16="http://schemas.microsoft.com/office/drawing/2014/main" id="{472575CE-823C-4765-A22F-33580AAB827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1794" y="4412768"/>
            <a:ext cx="375741" cy="3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461772" y="3407662"/>
            <a:ext cx="3547872" cy="23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10384" y="1500523"/>
            <a:ext cx="608309" cy="1469073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04777" y="1693162"/>
            <a:ext cx="3734753" cy="2343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373577" y="2304030"/>
            <a:ext cx="684949" cy="1457409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733612" y="2525398"/>
            <a:ext cx="655186" cy="1469073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992621" y="834957"/>
            <a:ext cx="660049" cy="1469073"/>
          </a:xfrm>
          <a:prstGeom prst="roundRect">
            <a:avLst>
              <a:gd name="adj" fmla="val 5000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052446" y="1871779"/>
            <a:ext cx="645773" cy="1469073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30000" r="-2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46822" y="4029903"/>
            <a:ext cx="263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CL" sz="1400" dirty="0">
                <a:latin typeface="Cambria" panose="02040503050406030204" pitchFamily="18" charset="0"/>
              </a:rPr>
              <a:t>Carne de ganado bovino </a:t>
            </a:r>
            <a:r>
              <a:rPr lang="es-CL" sz="1400" dirty="0" smtClean="0">
                <a:latin typeface="Cambria" panose="02040503050406030204" pitchFamily="18" charset="0"/>
              </a:rPr>
              <a:t>22.19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11069" y="4359059"/>
            <a:ext cx="21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MX" sz="1400" dirty="0">
                <a:latin typeface="Cambria" panose="02040503050406030204" pitchFamily="18" charset="0"/>
              </a:rPr>
              <a:t>Azúcar sin refinar </a:t>
            </a:r>
            <a:r>
              <a:rPr lang="es-MX" sz="1400" dirty="0" smtClean="0">
                <a:latin typeface="Cambria" panose="02040503050406030204" pitchFamily="18" charset="0"/>
              </a:rPr>
              <a:t>19.97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02177" y="3545022"/>
            <a:ext cx="193402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MX" sz="1440" dirty="0" smtClean="0">
                <a:latin typeface="Cambria" panose="02040503050406030204" pitchFamily="18" charset="0"/>
              </a:rPr>
              <a:t>Madera </a:t>
            </a:r>
            <a:r>
              <a:rPr lang="es-MX" sz="1440" dirty="0" smtClean="0">
                <a:latin typeface="Cambria" panose="02040503050406030204" pitchFamily="18" charset="0"/>
              </a:rPr>
              <a:t>27.08</a:t>
            </a:r>
            <a:endParaRPr lang="en-US" sz="1080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82893" y="4653011"/>
            <a:ext cx="36218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latin typeface="Cambria" panose="02040503050406030204" pitchFamily="18" charset="0"/>
              </a:rPr>
              <a:t>Desechos de acero, cobre, y aluminio </a:t>
            </a:r>
            <a:r>
              <a:rPr lang="es-PA" sz="1440" dirty="0" smtClean="0">
                <a:latin typeface="Cambria" panose="02040503050406030204" pitchFamily="18" charset="0"/>
              </a:rPr>
              <a:t>18.94</a:t>
            </a:r>
            <a:endParaRPr lang="en-US" sz="1080" dirty="0">
              <a:latin typeface="Cambria" panose="02040503050406030204" pitchFamily="18" charset="0"/>
            </a:endParaRPr>
          </a:p>
        </p:txBody>
      </p:sp>
      <p:cxnSp>
        <p:nvCxnSpPr>
          <p:cNvPr id="74" name="Elbow Connector 73"/>
          <p:cNvCxnSpPr>
            <a:cxnSpLocks/>
          </p:cNvCxnSpPr>
          <p:nvPr/>
        </p:nvCxnSpPr>
        <p:spPr>
          <a:xfrm rot="16200000" flipH="1">
            <a:off x="5684604" y="2619323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cxnSpLocks/>
          </p:cNvCxnSpPr>
          <p:nvPr/>
        </p:nvCxnSpPr>
        <p:spPr>
          <a:xfrm rot="16200000" flipH="1">
            <a:off x="5048002" y="3083712"/>
            <a:ext cx="271965" cy="24231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cxnSpLocks/>
          </p:cNvCxnSpPr>
          <p:nvPr/>
        </p:nvCxnSpPr>
        <p:spPr>
          <a:xfrm rot="16200000" flipH="1">
            <a:off x="4341990" y="3449861"/>
            <a:ext cx="359579" cy="275180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cxnSpLocks/>
          </p:cNvCxnSpPr>
          <p:nvPr/>
        </p:nvCxnSpPr>
        <p:spPr>
          <a:xfrm rot="16200000" flipH="1">
            <a:off x="3652672" y="3870625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69"/>
          <p:cNvSpPr txBox="1"/>
          <p:nvPr/>
        </p:nvSpPr>
        <p:spPr>
          <a:xfrm>
            <a:off x="6480554" y="2372260"/>
            <a:ext cx="143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00" dirty="0">
                <a:latin typeface="Cambria" panose="02040503050406030204" pitchFamily="18" charset="0"/>
              </a:rPr>
              <a:t>Banano </a:t>
            </a:r>
            <a:r>
              <a:rPr lang="es-PA" sz="1400" dirty="0" smtClean="0">
                <a:latin typeface="Cambria" panose="02040503050406030204" pitchFamily="18" charset="0"/>
              </a:rPr>
              <a:t>85.44</a:t>
            </a:r>
            <a:r>
              <a:rPr lang="en-US" sz="1400" dirty="0" smtClean="0">
                <a:latin typeface="Cambria" panose="02040503050406030204" pitchFamily="18" charset="0"/>
              </a:rPr>
              <a:t> 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cxnSp>
        <p:nvCxnSpPr>
          <p:cNvPr id="52" name="Elbow Connector 73"/>
          <p:cNvCxnSpPr>
            <a:cxnSpLocks/>
          </p:cNvCxnSpPr>
          <p:nvPr/>
        </p:nvCxnSpPr>
        <p:spPr>
          <a:xfrm rot="16200000" flipH="1">
            <a:off x="6309066" y="2315459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-3336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">
            <a:extLst>
              <a:ext uri="{FF2B5EF4-FFF2-40B4-BE49-F238E27FC236}">
                <a16:creationId xmlns:a16="http://schemas.microsoft.com/office/drawing/2014/main" id="{8EC8E73C-D293-4B59-87AD-37014C9BDD84}"/>
              </a:ext>
            </a:extLst>
          </p:cNvPr>
          <p:cNvSpPr/>
          <p:nvPr/>
        </p:nvSpPr>
        <p:spPr>
          <a:xfrm>
            <a:off x="899592" y="1044346"/>
            <a:ext cx="1234056" cy="1008112"/>
          </a:xfrm>
          <a:prstGeom prst="ellipse">
            <a:avLst/>
          </a:prstGeom>
          <a:gradFill>
            <a:gsLst>
              <a:gs pos="10000">
                <a:schemeClr val="accent2">
                  <a:shade val="51000"/>
                  <a:satMod val="130000"/>
                </a:schemeClr>
              </a:gs>
              <a:gs pos="4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B46C52F8-F85D-459D-9B7C-DA93EDA11CF8}"/>
              </a:ext>
            </a:extLst>
          </p:cNvPr>
          <p:cNvSpPr/>
          <p:nvPr/>
        </p:nvSpPr>
        <p:spPr>
          <a:xfrm>
            <a:off x="859323" y="1318169"/>
            <a:ext cx="1314593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Total  </a:t>
            </a:r>
            <a:r>
              <a:rPr lang="es-PA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388.02</a:t>
            </a:r>
            <a:endParaRPr lang="es-PA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</a:t>
            </a:r>
            <a:r>
              <a:rPr lang="es-PA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237.22  </a:t>
            </a:r>
            <a:r>
              <a:rPr lang="es-PA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A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61%)</a:t>
            </a:r>
            <a:endParaRPr lang="es-PA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78445" y="60981"/>
            <a:ext cx="4114177" cy="8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– Principales productos (PP)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</a:t>
            </a:r>
            <a:r>
              <a:rPr lang="es-MX" sz="1400" spc="-4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Julio </a:t>
            </a: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5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CF23A9F-61FD-4530-B054-8B5A166B7800}"/>
              </a:ext>
            </a:extLst>
          </p:cNvPr>
          <p:cNvSpPr/>
          <p:nvPr/>
        </p:nvSpPr>
        <p:spPr>
          <a:xfrm>
            <a:off x="2855446" y="4827904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800" b="1" dirty="0"/>
              <a:t>Fuente: Contraloría General de la República</a:t>
            </a:r>
          </a:p>
          <a:p>
            <a:pPr algn="r"/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sp>
        <p:nvSpPr>
          <p:cNvPr id="29" name="Rounded Rectangle 64"/>
          <p:cNvSpPr/>
          <p:nvPr/>
        </p:nvSpPr>
        <p:spPr>
          <a:xfrm>
            <a:off x="5330858" y="1142054"/>
            <a:ext cx="670604" cy="1469073"/>
          </a:xfrm>
          <a:prstGeom prst="roundRect">
            <a:avLst>
              <a:gd name="adj" fmla="val 50000"/>
            </a:avLst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0" name="Elbow Connector 76"/>
          <p:cNvCxnSpPr>
            <a:cxnSpLocks/>
          </p:cNvCxnSpPr>
          <p:nvPr/>
        </p:nvCxnSpPr>
        <p:spPr>
          <a:xfrm rot="16200000" flipH="1">
            <a:off x="3023490" y="4206089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64"/>
          <p:cNvSpPr/>
          <p:nvPr/>
        </p:nvSpPr>
        <p:spPr>
          <a:xfrm>
            <a:off x="2099957" y="2969596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4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2" name="Elbow Connector 76"/>
          <p:cNvCxnSpPr>
            <a:cxnSpLocks/>
          </p:cNvCxnSpPr>
          <p:nvPr/>
        </p:nvCxnSpPr>
        <p:spPr>
          <a:xfrm rot="16200000" flipH="1">
            <a:off x="2352522" y="4521284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2"/>
          <p:cNvSpPr txBox="1"/>
          <p:nvPr/>
        </p:nvSpPr>
        <p:spPr>
          <a:xfrm>
            <a:off x="5850269" y="2716371"/>
            <a:ext cx="278793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Pescado y filete de </a:t>
            </a:r>
            <a:r>
              <a:rPr lang="es-PA" sz="144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pescado </a:t>
            </a:r>
            <a:r>
              <a:rPr lang="es-PA" sz="144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32.50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00B9A3C5-82E2-4C9F-8CCF-F0143D519FA1}"/>
              </a:ext>
            </a:extLst>
          </p:cNvPr>
          <p:cNvSpPr txBox="1"/>
          <p:nvPr/>
        </p:nvSpPr>
        <p:spPr>
          <a:xfrm>
            <a:off x="5233984" y="3141929"/>
            <a:ext cx="27603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Harina y aceite de pescado </a:t>
            </a:r>
            <a:r>
              <a:rPr lang="es-PA" sz="144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31.09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9346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8182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182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8182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8182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69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4" grpId="0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69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4" grpId="0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34791174"/>
              </p:ext>
            </p:extLst>
          </p:nvPr>
        </p:nvGraphicFramePr>
        <p:xfrm>
          <a:off x="975601" y="1986706"/>
          <a:ext cx="3474720" cy="281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8037318"/>
              </p:ext>
            </p:extLst>
          </p:nvPr>
        </p:nvGraphicFramePr>
        <p:xfrm>
          <a:off x="4849674" y="1867697"/>
          <a:ext cx="3474720" cy="29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1428" y="1491237"/>
            <a:ext cx="10884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58.3%</a:t>
            </a:r>
            <a:endParaRPr lang="en-US" sz="3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807" y="976956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(2019)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240" y="1455750"/>
            <a:ext cx="10884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61.1%</a:t>
            </a:r>
            <a:endParaRPr lang="en-US" sz="3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9901" y="998539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(2020)</a:t>
            </a:r>
          </a:p>
        </p:txBody>
      </p:sp>
      <p:pic>
        <p:nvPicPr>
          <p:cNvPr id="53" name="Picture 2" descr="Resultado de imagen de banana icono">
            <a:extLst>
              <a:ext uri="{FF2B5EF4-FFF2-40B4-BE49-F238E27FC236}">
                <a16:creationId xmlns:a16="http://schemas.microsoft.com/office/drawing/2014/main" id="{720493A3-EB0D-4E85-9DDC-F0A84D15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4" y="2005778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sultado de imagen de fish  icon">
            <a:extLst>
              <a:ext uri="{FF2B5EF4-FFF2-40B4-BE49-F238E27FC236}">
                <a16:creationId xmlns:a16="http://schemas.microsoft.com/office/drawing/2014/main" id="{5046B395-A8F0-4990-9682-F29F4470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8" y="2384896"/>
            <a:ext cx="437639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de banana icono">
            <a:extLst>
              <a:ext uri="{FF2B5EF4-FFF2-40B4-BE49-F238E27FC236}">
                <a16:creationId xmlns:a16="http://schemas.microsoft.com/office/drawing/2014/main" id="{8591F819-820C-42C4-9EB0-9A49E01F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57" y="1997262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sultado de imagen de fish  icon">
            <a:extLst>
              <a:ext uri="{FF2B5EF4-FFF2-40B4-BE49-F238E27FC236}">
                <a16:creationId xmlns:a16="http://schemas.microsoft.com/office/drawing/2014/main" id="{3EE3FB91-B0A3-4CE4-98D4-27D834B0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81" y="2395428"/>
            <a:ext cx="437639" cy="3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7E5800C5-5AD1-4604-83B0-C3DF711F89BC}"/>
              </a:ext>
            </a:extLst>
          </p:cNvPr>
          <p:cNvSpPr/>
          <p:nvPr/>
        </p:nvSpPr>
        <p:spPr>
          <a:xfrm>
            <a:off x="31593" y="4805464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5534" y="-13110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45"/>
          <p:cNvSpPr txBox="1"/>
          <p:nvPr/>
        </p:nvSpPr>
        <p:spPr>
          <a:xfrm>
            <a:off x="2051720" y="9595"/>
            <a:ext cx="4114177" cy="6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</a:t>
            </a:r>
            <a:r>
              <a:rPr lang="es-MX" sz="1400" spc="-4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Julio </a:t>
            </a: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 y 2020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8" y="31568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1" descr="Tocón de árbol">
            <a:extLst>
              <a:ext uri="{FF2B5EF4-FFF2-40B4-BE49-F238E27FC236}">
                <a16:creationId xmlns:a16="http://schemas.microsoft.com/office/drawing/2014/main" id="{C184DEFD-CD92-4206-BB5A-2332DB130EA8}"/>
              </a:ext>
            </a:extLst>
          </p:cNvPr>
          <p:cNvSpPr/>
          <p:nvPr/>
        </p:nvSpPr>
        <p:spPr>
          <a:xfrm>
            <a:off x="824964" y="3064520"/>
            <a:ext cx="282996" cy="36537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3200" dirty="0">
              <a:solidFill>
                <a:srgbClr val="2B2B2D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Oval 1" descr="Tocón de árbol">
            <a:extLst>
              <a:ext uri="{FF2B5EF4-FFF2-40B4-BE49-F238E27FC236}">
                <a16:creationId xmlns:a16="http://schemas.microsoft.com/office/drawing/2014/main" id="{C184DEFD-CD92-4206-BB5A-2332DB130EA8}"/>
              </a:ext>
            </a:extLst>
          </p:cNvPr>
          <p:cNvSpPr/>
          <p:nvPr/>
        </p:nvSpPr>
        <p:spPr>
          <a:xfrm>
            <a:off x="4795210" y="3037956"/>
            <a:ext cx="282996" cy="36537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3200" dirty="0">
              <a:solidFill>
                <a:srgbClr val="2B2B2D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4964" y="3746752"/>
            <a:ext cx="262151" cy="29873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2824" y="3727024"/>
            <a:ext cx="262151" cy="298730"/>
          </a:xfrm>
          <a:prstGeom prst="rect">
            <a:avLst/>
          </a:prstGeom>
        </p:spPr>
      </p:pic>
      <p:pic>
        <p:nvPicPr>
          <p:cNvPr id="38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1" y="3434610"/>
            <a:ext cx="315037" cy="2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92" y="3429898"/>
            <a:ext cx="315037" cy="2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47" descr="Reciclaje">
            <a:extLst>
              <a:ext uri="{FF2B5EF4-FFF2-40B4-BE49-F238E27FC236}">
                <a16:creationId xmlns:a16="http://schemas.microsoft.com/office/drawing/2014/main" id="{08C4AE72-C78E-460A-B05F-E14D9FE692D9}"/>
              </a:ext>
            </a:extLst>
          </p:cNvPr>
          <p:cNvSpPr/>
          <p:nvPr/>
        </p:nvSpPr>
        <p:spPr>
          <a:xfrm>
            <a:off x="841000" y="4073336"/>
            <a:ext cx="269202" cy="354132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Oval 47" descr="Reciclaje">
            <a:extLst>
              <a:ext uri="{FF2B5EF4-FFF2-40B4-BE49-F238E27FC236}">
                <a16:creationId xmlns:a16="http://schemas.microsoft.com/office/drawing/2014/main" id="{08C4AE72-C78E-460A-B05F-E14D9FE692D9}"/>
              </a:ext>
            </a:extLst>
          </p:cNvPr>
          <p:cNvSpPr/>
          <p:nvPr/>
        </p:nvSpPr>
        <p:spPr>
          <a:xfrm>
            <a:off x="4815041" y="4037112"/>
            <a:ext cx="269202" cy="354132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2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5162" y="2771695"/>
            <a:ext cx="289386" cy="2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70757" y="2767821"/>
            <a:ext cx="289386" cy="2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teamérica continental 16x9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751_TF02804879.potx" id="{6E79DC27-63E2-48FB-B3FC-7C76469564E8}" vid="{602EE153-97D9-43F2-BFAD-3CF991513A6C}"/>
    </a:ext>
  </a:extLst>
</a:theme>
</file>

<file path=ppt/theme/theme3.xml><?xml version="1.0" encoding="utf-8"?>
<a:theme xmlns:a="http://schemas.openxmlformats.org/drawingml/2006/main" name="1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347</Words>
  <Application>Microsoft Office PowerPoint</Application>
  <PresentationFormat>Presentación en pantalla (16:9)</PresentationFormat>
  <Paragraphs>88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Open Sans</vt:lpstr>
      <vt:lpstr>Open Sans Light</vt:lpstr>
      <vt:lpstr>Tema de Office</vt:lpstr>
      <vt:lpstr>Norteamérica continental 16x9</vt:lpstr>
      <vt:lpstr>12_Office Theme</vt:lpstr>
      <vt:lpstr>Office Theme</vt:lpstr>
      <vt:lpstr>Indicadores Económicos  Contraloría General de la República   Enero - JULIO 2019 - 2020</vt:lpstr>
      <vt:lpstr>Total de Exportaciones Enero – Julio 2016 - 2020 (en millones de USD)</vt:lpstr>
      <vt:lpstr>Principales productos exportados positivos  Enero -  Julio 2019-2020 ( Millones de dólares) </vt:lpstr>
      <vt:lpstr>Principales productos exportados negativos Enero -  Julio 2019-2020 ( Millones de dólares)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EXPORTACIONES DE PANAMA</dc:title>
  <dc:creator>Aracelly Pineda</dc:creator>
  <cp:lastModifiedBy>Sharizeyda Saavedra</cp:lastModifiedBy>
  <cp:revision>352</cp:revision>
  <cp:lastPrinted>2019-05-16T20:12:29Z</cp:lastPrinted>
  <dcterms:created xsi:type="dcterms:W3CDTF">2019-03-18T16:27:23Z</dcterms:created>
  <dcterms:modified xsi:type="dcterms:W3CDTF">2020-09-16T00:44:42Z</dcterms:modified>
</cp:coreProperties>
</file>